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  <p:sldMasterId id="2147483680" r:id="rId2"/>
    <p:sldMasterId id="2147483681" r:id="rId3"/>
  </p:sldMasterIdLst>
  <p:notesMasterIdLst>
    <p:notesMasterId r:id="rId26"/>
  </p:notesMasterIdLst>
  <p:sldIdLst>
    <p:sldId id="256" r:id="rId4"/>
    <p:sldId id="257" r:id="rId5"/>
    <p:sldId id="258" r:id="rId6"/>
    <p:sldId id="259" r:id="rId7"/>
    <p:sldId id="260" r:id="rId8"/>
    <p:sldId id="261" r:id="rId9"/>
    <p:sldId id="300" r:id="rId10"/>
    <p:sldId id="301" r:id="rId11"/>
    <p:sldId id="302" r:id="rId12"/>
    <p:sldId id="304" r:id="rId13"/>
    <p:sldId id="303" r:id="rId14"/>
    <p:sldId id="305" r:id="rId15"/>
    <p:sldId id="262" r:id="rId16"/>
    <p:sldId id="299" r:id="rId17"/>
    <p:sldId id="306" r:id="rId18"/>
    <p:sldId id="307" r:id="rId19"/>
    <p:sldId id="308" r:id="rId20"/>
    <p:sldId id="309" r:id="rId21"/>
    <p:sldId id="263" r:id="rId22"/>
    <p:sldId id="264" r:id="rId23"/>
    <p:sldId id="265" r:id="rId24"/>
    <p:sldId id="266" r:id="rId25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7"/>
      <p:bold r:id="rId28"/>
      <p:italic r:id="rId29"/>
      <p:boldItalic r:id="rId30"/>
    </p:embeddedFont>
    <p:embeddedFont>
      <p:font typeface="Roboto Medium" panose="020000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1AE46AC-D69D-4DFE-A91C-2B72D68A9D6F}">
  <a:tblStyle styleId="{B1AE46AC-D69D-4DFE-A91C-2B72D68A9D6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624" y="120"/>
      </p:cViewPr>
      <p:guideLst>
        <p:guide pos="5533"/>
        <p:guide pos="397"/>
        <p:guide orient="horz" pos="3240"/>
        <p:guide orient="horz"/>
        <p:guide orient="horz" pos="5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notesMaster" Target="notesMasters/notesMaster1.xml"/><Relationship Id="rId21" Type="http://schemas.openxmlformats.org/officeDocument/2006/relationships/slide" Target="slides/slide18.xml"/><Relationship Id="rId34" Type="http://schemas.openxmlformats.org/officeDocument/2006/relationships/font" Target="fonts/font8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font" Target="fonts/font7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font" Target="fonts/font6.fntdata"/><Relationship Id="rId37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font" Target="fonts/font2.fntdata"/><Relationship Id="rId36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presProps" Target="pres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ce85d90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ce85d90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170C2181-0D42-9323-FB8F-52FC21A684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>
            <a:extLst>
              <a:ext uri="{FF2B5EF4-FFF2-40B4-BE49-F238E27FC236}">
                <a16:creationId xmlns:a16="http://schemas.microsoft.com/office/drawing/2014/main" id="{ACD7A1F7-C326-F803-4EEF-2D3CAC910AE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>
            <a:extLst>
              <a:ext uri="{FF2B5EF4-FFF2-40B4-BE49-F238E27FC236}">
                <a16:creationId xmlns:a16="http://schemas.microsoft.com/office/drawing/2014/main" id="{47CA3BED-FBCD-B0D9-871B-C2B1D1FB33D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33134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938CE4E0-DE26-34FF-B206-9409A2D4F9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>
            <a:extLst>
              <a:ext uri="{FF2B5EF4-FFF2-40B4-BE49-F238E27FC236}">
                <a16:creationId xmlns:a16="http://schemas.microsoft.com/office/drawing/2014/main" id="{AAEEDD71-0C5B-AC31-9AC8-C1EBC31B350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>
            <a:extLst>
              <a:ext uri="{FF2B5EF4-FFF2-40B4-BE49-F238E27FC236}">
                <a16:creationId xmlns:a16="http://schemas.microsoft.com/office/drawing/2014/main" id="{A1916C89-F3C5-26A7-9B4D-9373C12E0F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86813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9A621E16-3DFE-6C4B-D150-EDFF0D8051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>
            <a:extLst>
              <a:ext uri="{FF2B5EF4-FFF2-40B4-BE49-F238E27FC236}">
                <a16:creationId xmlns:a16="http://schemas.microsoft.com/office/drawing/2014/main" id="{F2F33BCE-4D5C-B152-5B88-645CF10914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>
            <a:extLst>
              <a:ext uri="{FF2B5EF4-FFF2-40B4-BE49-F238E27FC236}">
                <a16:creationId xmlns:a16="http://schemas.microsoft.com/office/drawing/2014/main" id="{F8A67F39-A3D3-1CCA-D80C-D6F57FDCBA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18845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4A945204-A170-FED9-59D4-79C1CB7E8C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>
            <a:extLst>
              <a:ext uri="{FF2B5EF4-FFF2-40B4-BE49-F238E27FC236}">
                <a16:creationId xmlns:a16="http://schemas.microsoft.com/office/drawing/2014/main" id="{5FD9F67F-6071-2EEA-F82D-083FFF58CD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>
            <a:extLst>
              <a:ext uri="{FF2B5EF4-FFF2-40B4-BE49-F238E27FC236}">
                <a16:creationId xmlns:a16="http://schemas.microsoft.com/office/drawing/2014/main" id="{4DFB6501-16F0-37C3-744E-A48647348A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96600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7CDEBEEB-2B03-A836-544F-FA1EAF114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>
            <a:extLst>
              <a:ext uri="{FF2B5EF4-FFF2-40B4-BE49-F238E27FC236}">
                <a16:creationId xmlns:a16="http://schemas.microsoft.com/office/drawing/2014/main" id="{9407890C-ACE3-7257-57AA-5B4C77E344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>
            <a:extLst>
              <a:ext uri="{FF2B5EF4-FFF2-40B4-BE49-F238E27FC236}">
                <a16:creationId xmlns:a16="http://schemas.microsoft.com/office/drawing/2014/main" id="{F89B27EB-B03A-FED0-5F49-E99D5EC0C8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3307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9BD006FF-6932-E31D-4DE3-A3B1915E4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>
            <a:extLst>
              <a:ext uri="{FF2B5EF4-FFF2-40B4-BE49-F238E27FC236}">
                <a16:creationId xmlns:a16="http://schemas.microsoft.com/office/drawing/2014/main" id="{8BF3C955-71CC-78DF-5BD5-D1A9586681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>
            <a:extLst>
              <a:ext uri="{FF2B5EF4-FFF2-40B4-BE49-F238E27FC236}">
                <a16:creationId xmlns:a16="http://schemas.microsoft.com/office/drawing/2014/main" id="{FE660E56-4F02-3A08-1C4D-DE840EE0DA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10711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8C0C0589-6255-E6D3-69E7-4788D75A05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>
            <a:extLst>
              <a:ext uri="{FF2B5EF4-FFF2-40B4-BE49-F238E27FC236}">
                <a16:creationId xmlns:a16="http://schemas.microsoft.com/office/drawing/2014/main" id="{85AF2A26-1FF8-D2EA-E244-8D46078F61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>
            <a:extLst>
              <a:ext uri="{FF2B5EF4-FFF2-40B4-BE49-F238E27FC236}">
                <a16:creationId xmlns:a16="http://schemas.microsoft.com/office/drawing/2014/main" id="{BB66FD19-A854-9107-27F9-7798C49354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05276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83F1C422-74BE-1912-5F43-9E1546DCCA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>
            <a:extLst>
              <a:ext uri="{FF2B5EF4-FFF2-40B4-BE49-F238E27FC236}">
                <a16:creationId xmlns:a16="http://schemas.microsoft.com/office/drawing/2014/main" id="{7E051B08-4072-FB16-4529-370BB8724A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>
            <a:extLst>
              <a:ext uri="{FF2B5EF4-FFF2-40B4-BE49-F238E27FC236}">
                <a16:creationId xmlns:a16="http://schemas.microsoft.com/office/drawing/2014/main" id="{D04ED99E-6A06-47E2-B313-4FF6DFB518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7799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0f7d84ce1d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0f7d84ce1d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04438fca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104438fca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41727d1ac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41727d1ac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DC8C3FE1-61C1-DC81-F01C-E9A3F4FC05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>
            <a:extLst>
              <a:ext uri="{FF2B5EF4-FFF2-40B4-BE49-F238E27FC236}">
                <a16:creationId xmlns:a16="http://schemas.microsoft.com/office/drawing/2014/main" id="{236582CF-6A2E-9F1B-E00F-DAFB1D23B7D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>
            <a:extLst>
              <a:ext uri="{FF2B5EF4-FFF2-40B4-BE49-F238E27FC236}">
                <a16:creationId xmlns:a16="http://schemas.microsoft.com/office/drawing/2014/main" id="{B96B9C7F-996F-21D9-1126-E164B27C65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11541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C13AB63D-CBAD-F710-9ED4-A0159F3637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>
            <a:extLst>
              <a:ext uri="{FF2B5EF4-FFF2-40B4-BE49-F238E27FC236}">
                <a16:creationId xmlns:a16="http://schemas.microsoft.com/office/drawing/2014/main" id="{7BA2114C-E9A5-55AA-C47B-E2CA01C6A2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>
            <a:extLst>
              <a:ext uri="{FF2B5EF4-FFF2-40B4-BE49-F238E27FC236}">
                <a16:creationId xmlns:a16="http://schemas.microsoft.com/office/drawing/2014/main" id="{18DA98BA-41AB-5B92-CD11-3C8D79AFE5C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56976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>
          <a:extLst>
            <a:ext uri="{FF2B5EF4-FFF2-40B4-BE49-F238E27FC236}">
              <a16:creationId xmlns:a16="http://schemas.microsoft.com/office/drawing/2014/main" id="{09BB1347-1610-1975-908B-E76439E94E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>
            <a:extLst>
              <a:ext uri="{FF2B5EF4-FFF2-40B4-BE49-F238E27FC236}">
                <a16:creationId xmlns:a16="http://schemas.microsoft.com/office/drawing/2014/main" id="{32ADBA1C-2529-1715-2E23-82F4CF367F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>
            <a:extLst>
              <a:ext uri="{FF2B5EF4-FFF2-40B4-BE49-F238E27FC236}">
                <a16:creationId xmlns:a16="http://schemas.microsoft.com/office/drawing/2014/main" id="{242D87EF-CE5E-9B30-1C92-1E4179D3A90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7311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лок текст + картинка" type="title">
  <p:cSld name="TITL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495300" y="1493850"/>
            <a:ext cx="4424100" cy="21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71" name="Google Shape;7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3625" y="843000"/>
            <a:ext cx="3457500" cy="3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47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, фон градиент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604350" y="1999200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этапы процесса">
  <p:cSld name="CUSTOM_5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8" name="Google Shape;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80" name="Google Shape;8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sp>
        <p:nvSpPr>
          <p:cNvPr id="81" name="Google Shape;81;p19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9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9"/>
          <p:cNvSpPr txBox="1"/>
          <p:nvPr/>
        </p:nvSpPr>
        <p:spPr>
          <a:xfrm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9"/>
          <p:cNvSpPr txBox="1"/>
          <p:nvPr/>
        </p:nvSpPr>
        <p:spPr>
          <a:xfrm>
            <a:off x="2828343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640705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в 2 колонки ">
  <p:cSld name="CUSTOM_8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1" name="Google Shape;91;p20"/>
          <p:cNvGraphicFramePr/>
          <p:nvPr/>
        </p:nvGraphicFramePr>
        <p:xfrm>
          <a:off x="655650" y="174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{B1AE46AC-D69D-4DFE-A91C-2B72D68A9D6F}</a:tableStyleId>
              </a:tblPr>
              <a:tblGrid>
                <a:gridCol w="38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Описание эксперимента</a:t>
                      </a:r>
                      <a:r>
                        <a:rPr lang="ru" sz="1700" b="1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Технические детали</a:t>
                      </a:r>
                      <a:endParaRPr sz="17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175">
                <a:tc>
                  <a:txBody>
                    <a:bodyPr/>
                    <a:lstStyle/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Гипотеза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Целевая аудитория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Ожидаемый результат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Roboto"/>
                        <a:buChar char="●"/>
                      </a:pPr>
                      <a:r>
                        <a:rPr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Настройки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Метрики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сылка на источник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/>
        </p:nvSpPr>
        <p:spPr>
          <a:xfrm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добавьте ссылку на источник</a:t>
            </a:r>
            <a:endParaRPr sz="1100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подтемой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 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8" name="Google Shape;98;p23"/>
          <p:cNvGraphicFramePr/>
          <p:nvPr/>
        </p:nvGraphicFramePr>
        <p:xfrm>
          <a:off x="608700" y="15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{B1AE46AC-D69D-4DFE-A91C-2B72D68A9D6F}</a:tableStyleId>
              </a:tblPr>
              <a:tblGrid>
                <a:gridCol w="39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7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лашки + иллюстрация">
  <p:cSld name="SECTION_TITLE_AND_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24"/>
          <p:cNvSpPr/>
          <p:nvPr/>
        </p:nvSpPr>
        <p:spPr>
          <a:xfrm>
            <a:off x="791625" y="1039150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791625" y="1904882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791625" y="2770607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791625" y="3636339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900" y="1409075"/>
            <a:ext cx="2468700" cy="2468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блока">
  <p:cSld name="CUSTOM_7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/>
          <p:nvPr/>
        </p:nvSpPr>
        <p:spPr>
          <a:xfrm>
            <a:off x="932713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3436420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5940127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1073575" y="2074863"/>
            <a:ext cx="184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sz="1100"/>
          </a:p>
        </p:txBody>
      </p:sp>
      <p:sp>
        <p:nvSpPr>
          <p:cNvPr id="114" name="Google Shape;114;p26"/>
          <p:cNvSpPr txBox="1"/>
          <p:nvPr/>
        </p:nvSpPr>
        <p:spPr>
          <a:xfrm>
            <a:off x="3530920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  <p:sp>
        <p:nvSpPr>
          <p:cNvPr id="115" name="Google Shape;115;p26"/>
          <p:cNvSpPr txBox="1"/>
          <p:nvPr/>
        </p:nvSpPr>
        <p:spPr>
          <a:xfrm>
            <a:off x="6080975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жный тезис крупным шрифтом " type="secHead">
  <p:cSld name="SECTION_HEADER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title"/>
          </p:nvPr>
        </p:nvSpPr>
        <p:spPr>
          <a:xfrm>
            <a:off x="500550" y="1940306"/>
            <a:ext cx="7935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.png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2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mo.bpmn.io/new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5"/>
          <p:cNvPicPr preferRelativeResize="0"/>
          <p:nvPr/>
        </p:nvPicPr>
        <p:blipFill rotWithShape="1">
          <a:blip r:embed="rId3">
            <a:alphaModFix/>
          </a:blip>
          <a:srcRect l="18598" r="18591"/>
          <a:stretch/>
        </p:blipFill>
        <p:spPr>
          <a:xfrm>
            <a:off x="-75950" y="-3216975"/>
            <a:ext cx="9408753" cy="836047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5"/>
          <p:cNvSpPr txBox="1"/>
          <p:nvPr/>
        </p:nvSpPr>
        <p:spPr>
          <a:xfrm>
            <a:off x="433125" y="1534950"/>
            <a:ext cx="7584300" cy="1957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Разработка системы маршрутизации обращений на линию технической поддержки в зависимости от компетенций специалистов</a:t>
            </a:r>
            <a:endParaRPr lang="ru-RU" sz="40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8" name="Google Shape;1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5"/>
          <p:cNvSpPr/>
          <p:nvPr/>
        </p:nvSpPr>
        <p:spPr>
          <a:xfrm>
            <a:off x="629700" y="4138025"/>
            <a:ext cx="2920500" cy="426600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35"/>
          <p:cNvSpPr txBox="1"/>
          <p:nvPr/>
        </p:nvSpPr>
        <p:spPr>
          <a:xfrm>
            <a:off x="886050" y="4127375"/>
            <a:ext cx="24078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Архитектор 1С</a:t>
            </a:r>
            <a:endParaRPr sz="1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51" name="Google Shape;15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9723" y="3083693"/>
            <a:ext cx="1548451" cy="16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>
          <a:extLst>
            <a:ext uri="{FF2B5EF4-FFF2-40B4-BE49-F238E27FC236}">
              <a16:creationId xmlns:a16="http://schemas.microsoft.com/office/drawing/2014/main" id="{E8D0A1F6-141B-2AE9-DBEF-4ADB7CF63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>
            <a:extLst>
              <a:ext uri="{FF2B5EF4-FFF2-40B4-BE49-F238E27FC236}">
                <a16:creationId xmlns:a16="http://schemas.microsoft.com/office/drawing/2014/main" id="{10025432-76D6-2D43-8651-121CCBFED46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/>
              <a:t>Схема технической архитектуры </a:t>
            </a:r>
            <a:r>
              <a:rPr lang="en-US" sz="3000" dirty="0"/>
              <a:t>C4</a:t>
            </a:r>
            <a:endParaRPr sz="3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9222092-46AC-F428-D000-98E94533B6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126" y="962281"/>
            <a:ext cx="6818903" cy="4181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928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>
          <a:extLst>
            <a:ext uri="{FF2B5EF4-FFF2-40B4-BE49-F238E27FC236}">
              <a16:creationId xmlns:a16="http://schemas.microsoft.com/office/drawing/2014/main" id="{D8C79051-D355-A7DD-E1D7-EA74F2F305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>
            <a:extLst>
              <a:ext uri="{FF2B5EF4-FFF2-40B4-BE49-F238E27FC236}">
                <a16:creationId xmlns:a16="http://schemas.microsoft.com/office/drawing/2014/main" id="{E2FE5F6F-E231-E262-437A-E09E1ACBA9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ER </a:t>
            </a:r>
            <a:r>
              <a:rPr lang="ru-RU" sz="3000" dirty="0"/>
              <a:t>схема – подсистема «Персонал»</a:t>
            </a:r>
            <a:endParaRPr sz="30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1C76F15-EEBC-2F1B-F1DF-B41587EBC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997" y="846521"/>
            <a:ext cx="6062329" cy="4296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5982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>
          <a:extLst>
            <a:ext uri="{FF2B5EF4-FFF2-40B4-BE49-F238E27FC236}">
              <a16:creationId xmlns:a16="http://schemas.microsoft.com/office/drawing/2014/main" id="{59D520D9-C52B-BE32-8302-63B11AA1D7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>
            <a:extLst>
              <a:ext uri="{FF2B5EF4-FFF2-40B4-BE49-F238E27FC236}">
                <a16:creationId xmlns:a16="http://schemas.microsoft.com/office/drawing/2014/main" id="{77F82D57-9AE5-EFCC-5A91-5A93A33F0C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ER </a:t>
            </a:r>
            <a:r>
              <a:rPr lang="ru-RU" sz="3000" dirty="0"/>
              <a:t>схема – подсистема «Обращения»</a:t>
            </a:r>
            <a:endParaRPr sz="30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0C86DD1-B332-FE8E-5F94-E1921208C5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3676" y="993752"/>
            <a:ext cx="5199930" cy="4149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4734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MVP </a:t>
            </a:r>
            <a:r>
              <a:rPr lang="ru-RU" sz="3000" dirty="0"/>
              <a:t>- ф</a:t>
            </a:r>
            <a:r>
              <a:rPr lang="ru" sz="3000" dirty="0"/>
              <a:t>орма справочника «Сотрудники»</a:t>
            </a:r>
            <a:endParaRPr sz="3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1123591-A512-9420-EE3B-5CBC2CEBD4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340" y="1038497"/>
            <a:ext cx="6733675" cy="356709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>
          <a:extLst>
            <a:ext uri="{FF2B5EF4-FFF2-40B4-BE49-F238E27FC236}">
              <a16:creationId xmlns:a16="http://schemas.microsoft.com/office/drawing/2014/main" id="{2997B88F-3B67-E36C-01F9-187017EE3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>
            <a:extLst>
              <a:ext uri="{FF2B5EF4-FFF2-40B4-BE49-F238E27FC236}">
                <a16:creationId xmlns:a16="http://schemas.microsoft.com/office/drawing/2014/main" id="{6AD3FFD1-17B8-0D4C-132A-9C0B09E058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Форма обработки «Тестирование»</a:t>
            </a:r>
            <a:endParaRPr sz="3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F7D2512-2A94-4663-9169-7D4A2F047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154" y="974429"/>
            <a:ext cx="6210027" cy="3825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021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>
          <a:extLst>
            <a:ext uri="{FF2B5EF4-FFF2-40B4-BE49-F238E27FC236}">
              <a16:creationId xmlns:a16="http://schemas.microsoft.com/office/drawing/2014/main" id="{24EA4987-AEA1-65CC-0882-495D2C1758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>
            <a:extLst>
              <a:ext uri="{FF2B5EF4-FFF2-40B4-BE49-F238E27FC236}">
                <a16:creationId xmlns:a16="http://schemas.microsoft.com/office/drawing/2014/main" id="{EE1510B5-2B45-F68F-6734-4AAC65B58D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49" y="330724"/>
            <a:ext cx="8557931" cy="7941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MVP </a:t>
            </a:r>
            <a:r>
              <a:rPr lang="ru-RU" sz="2800" dirty="0"/>
              <a:t>- ф</a:t>
            </a:r>
            <a:r>
              <a:rPr lang="ru" sz="2800" dirty="0"/>
              <a:t>орма документа «Электронное письмо»</a:t>
            </a:r>
            <a:endParaRPr sz="28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FA1BB38-D873-37A1-3E95-F4B44879A3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757" y="960449"/>
            <a:ext cx="7175047" cy="3782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4426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>
          <a:extLst>
            <a:ext uri="{FF2B5EF4-FFF2-40B4-BE49-F238E27FC236}">
              <a16:creationId xmlns:a16="http://schemas.microsoft.com/office/drawing/2014/main" id="{925F62DF-9252-1CF0-3FE2-761C61E5D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>
            <a:extLst>
              <a:ext uri="{FF2B5EF4-FFF2-40B4-BE49-F238E27FC236}">
                <a16:creationId xmlns:a16="http://schemas.microsoft.com/office/drawing/2014/main" id="{7891D86E-8B32-C19F-85FB-342EE9667D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49" y="330724"/>
            <a:ext cx="8557931" cy="7941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MVP </a:t>
            </a:r>
            <a:r>
              <a:rPr lang="ru-RU" sz="2000" dirty="0"/>
              <a:t>- ф</a:t>
            </a:r>
            <a:r>
              <a:rPr lang="ru" sz="2000" dirty="0"/>
              <a:t>орма документа «Обращение»</a:t>
            </a:r>
            <a:endParaRPr sz="2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F5F4F65-3724-763D-62BD-9E788EA0E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6742" y="872003"/>
            <a:ext cx="5506434" cy="400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540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>
          <a:extLst>
            <a:ext uri="{FF2B5EF4-FFF2-40B4-BE49-F238E27FC236}">
              <a16:creationId xmlns:a16="http://schemas.microsoft.com/office/drawing/2014/main" id="{0E139305-7125-134C-4E00-21A89306AA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>
            <a:extLst>
              <a:ext uri="{FF2B5EF4-FFF2-40B4-BE49-F238E27FC236}">
                <a16:creationId xmlns:a16="http://schemas.microsoft.com/office/drawing/2014/main" id="{FE7248D7-A9D0-A8DF-016C-12C8298576A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49" y="330724"/>
            <a:ext cx="8557931" cy="7941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MVP </a:t>
            </a:r>
            <a:r>
              <a:rPr lang="ru-RU" sz="2000" dirty="0"/>
              <a:t>– </a:t>
            </a:r>
            <a:r>
              <a:rPr lang="ru-RU" sz="2000" dirty="0" err="1"/>
              <a:t>автовыгрузка</a:t>
            </a:r>
            <a:r>
              <a:rPr lang="ru-RU" sz="2000" dirty="0"/>
              <a:t> поступивших обращений в брокер </a:t>
            </a:r>
            <a:r>
              <a:rPr lang="en-US" sz="2000" dirty="0"/>
              <a:t>Kafka</a:t>
            </a:r>
            <a:endParaRPr sz="20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C65FDE1-4F53-AC58-CBA3-5B1B9CEED1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938" y="773963"/>
            <a:ext cx="7828317" cy="416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1815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>
          <a:extLst>
            <a:ext uri="{FF2B5EF4-FFF2-40B4-BE49-F238E27FC236}">
              <a16:creationId xmlns:a16="http://schemas.microsoft.com/office/drawing/2014/main" id="{749EE992-BF92-FE52-31F0-BDF7B12620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>
            <a:extLst>
              <a:ext uri="{FF2B5EF4-FFF2-40B4-BE49-F238E27FC236}">
                <a16:creationId xmlns:a16="http://schemas.microsoft.com/office/drawing/2014/main" id="{BBCFFB2C-B944-B6E3-AC09-DC40CAE06D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49" y="330724"/>
            <a:ext cx="8557931" cy="7941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/>
              <a:t>Сценарное тестирование - </a:t>
            </a:r>
            <a:r>
              <a:rPr lang="en-US" sz="2000" dirty="0"/>
              <a:t>Vanessa</a:t>
            </a:r>
            <a:endParaRPr sz="2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E87742B-152A-EBFB-16C2-FB78EC8796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125" y="847206"/>
            <a:ext cx="6657699" cy="4079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199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 dirty="0"/>
              <a:t>Выводы</a:t>
            </a:r>
            <a:endParaRPr sz="3000" dirty="0"/>
          </a:p>
          <a:p>
            <a:pPr lvl="0"/>
            <a:r>
              <a:rPr lang="en-US" sz="3000" dirty="0"/>
              <a:t>https://github.com/orfosit/MyOtusProject</a:t>
            </a:r>
            <a:endParaRPr sz="3000" dirty="0"/>
          </a:p>
        </p:txBody>
      </p:sp>
      <p:graphicFrame>
        <p:nvGraphicFramePr>
          <p:cNvPr id="213" name="Google Shape;213;p42"/>
          <p:cNvGraphicFramePr/>
          <p:nvPr>
            <p:extLst>
              <p:ext uri="{D42A27DB-BD31-4B8C-83A1-F6EECF244321}">
                <p14:modId xmlns:p14="http://schemas.microsoft.com/office/powerpoint/2010/main" val="3821636772"/>
              </p:ext>
            </p:extLst>
          </p:nvPr>
        </p:nvGraphicFramePr>
        <p:xfrm>
          <a:off x="952500" y="1718400"/>
          <a:ext cx="7239000" cy="2617096"/>
        </p:xfrm>
        <a:graphic>
          <a:graphicData uri="http://schemas.openxmlformats.org/drawingml/2006/table">
            <a:tbl>
              <a:tblPr>
                <a:noFill/>
                <a:tableStyleId>{B1AE46AC-D69D-4DFE-A91C-2B72D68A9D6F}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Прототип данной системы будет реально развиваться и внедряться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Есть планы по проведению нагрузочному тесту </a:t>
                      </a:r>
                      <a:r>
                        <a:rPr lang="en-US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Kafka VS http </a:t>
                      </a: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сервисы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Подходы освоенные в рамках курса максимально актуальны и практичны в крупных компаниях.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80723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6"/>
          <p:cNvSpPr txBox="1">
            <a:spLocks noGrp="1"/>
          </p:cNvSpPr>
          <p:nvPr>
            <p:ph type="title"/>
          </p:nvPr>
        </p:nvSpPr>
        <p:spPr>
          <a:xfrm>
            <a:off x="744125" y="1415974"/>
            <a:ext cx="79353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157" name="Google Shape;15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062" y="3841075"/>
            <a:ext cx="545712" cy="54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75" y="3890890"/>
            <a:ext cx="537262" cy="53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43"/>
          <p:cNvSpPr txBox="1"/>
          <p:nvPr/>
        </p:nvSpPr>
        <p:spPr>
          <a:xfrm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sz="4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43"/>
          <p:cNvSpPr txBox="1"/>
          <p:nvPr/>
        </p:nvSpPr>
        <p:spPr>
          <a:xfrm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43"/>
          <p:cNvSpPr txBox="1"/>
          <p:nvPr/>
        </p:nvSpPr>
        <p:spPr>
          <a:xfrm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43"/>
          <p:cNvSpPr txBox="1"/>
          <p:nvPr/>
        </p:nvSpPr>
        <p:spPr>
          <a:xfrm>
            <a:off x="7230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Google Shape;226;p43"/>
          <p:cNvSpPr txBox="1"/>
          <p:nvPr/>
        </p:nvSpPr>
        <p:spPr>
          <a:xfrm>
            <a:off x="44433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43"/>
          <p:cNvSpPr txBox="1"/>
          <p:nvPr/>
        </p:nvSpPr>
        <p:spPr>
          <a:xfrm>
            <a:off x="6078038" y="685125"/>
            <a:ext cx="2679510" cy="923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Ответьте на вопросы одногруппников и преподавателей и получите обратную связь на свою работу</a:t>
            </a:r>
            <a:endParaRPr sz="11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4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236" name="Google Shape;236;p44" title="marker-graduating-cap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7300" y="231871"/>
            <a:ext cx="2270875" cy="304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45" title="ролик_об_отусе_blu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7"/>
          <p:cNvSpPr txBox="1">
            <a:spLocks noGrp="1"/>
          </p:cNvSpPr>
          <p:nvPr>
            <p:ph type="title"/>
          </p:nvPr>
        </p:nvSpPr>
        <p:spPr>
          <a:xfrm>
            <a:off x="500550" y="313624"/>
            <a:ext cx="8520600" cy="1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Защита проекта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400" dirty="0"/>
              <a:t>Тема: </a:t>
            </a:r>
            <a:r>
              <a:rPr lang="ru-RU" sz="2400" dirty="0"/>
              <a:t>разработка системы маршрутизации обращений на линию технической поддержки в зависимости от компетенций специалистов.</a:t>
            </a:r>
            <a:endParaRPr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64" name="Google Shape;164;p37"/>
          <p:cNvPicPr preferRelativeResize="0"/>
          <p:nvPr/>
        </p:nvPicPr>
        <p:blipFill>
          <a:blip r:embed="rId3"/>
          <a:srcRect t="17128" b="17128"/>
          <a:stretch/>
        </p:blipFill>
        <p:spPr>
          <a:xfrm>
            <a:off x="630000" y="2085726"/>
            <a:ext cx="2349900" cy="2318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5" name="Google Shape;165;p37"/>
          <p:cNvSpPr txBox="1"/>
          <p:nvPr/>
        </p:nvSpPr>
        <p:spPr>
          <a:xfrm>
            <a:off x="3899475" y="2336401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 b="1" dirty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Васильев Виталий</a:t>
            </a:r>
            <a:endParaRPr sz="2300" b="1" dirty="0">
              <a:solidFill>
                <a:srgbClr val="3F299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37"/>
          <p:cNvSpPr txBox="1"/>
          <p:nvPr/>
        </p:nvSpPr>
        <p:spPr>
          <a:xfrm>
            <a:off x="3899474" y="2781549"/>
            <a:ext cx="4614526" cy="2345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" sz="1300" dirty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В 1С </a:t>
            </a:r>
            <a:r>
              <a:rPr lang="ru" sz="1300" dirty="0">
                <a:latin typeface="Roboto Medium"/>
                <a:ea typeface="Roboto Medium"/>
                <a:cs typeface="Roboto Medium"/>
                <a:sym typeface="Roboto Medium"/>
              </a:rPr>
              <a:t>больше 13 лет</a:t>
            </a:r>
          </a:p>
          <a:p>
            <a:pPr marL="285750" lvl="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" sz="1300" dirty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П</a:t>
            </a:r>
            <a:r>
              <a:rPr lang="ru" sz="1300" dirty="0">
                <a:latin typeface="Roboto Medium"/>
                <a:ea typeface="Roboto Medium"/>
                <a:cs typeface="Roboto Medium"/>
                <a:sym typeface="Roboto Medium"/>
              </a:rPr>
              <a:t>рошел путь от разработчика 1С до руководителя проектов с командой 25 человек. </a:t>
            </a:r>
          </a:p>
          <a:p>
            <a:pPr marL="285750" lvl="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" sz="1300" dirty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На данный момент работаю на позции Начальник отдела разработки в компании </a:t>
            </a:r>
            <a:r>
              <a:rPr lang="en-US" sz="1300" dirty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IBS</a:t>
            </a: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.</a:t>
            </a:r>
          </a:p>
          <a:p>
            <a:pPr marL="285750" lvl="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До </a:t>
            </a:r>
            <a:r>
              <a:rPr lang="en-US" sz="1300" dirty="0">
                <a:latin typeface="Roboto Medium"/>
                <a:ea typeface="Roboto Medium"/>
                <a:cs typeface="Roboto Medium"/>
                <a:sym typeface="Roboto Medium"/>
              </a:rPr>
              <a:t>IBS </a:t>
            </a: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работал более 9 лет в компании </a:t>
            </a:r>
            <a:r>
              <a:rPr lang="en-US" sz="1300" dirty="0">
                <a:latin typeface="Roboto Medium"/>
                <a:ea typeface="Roboto Medium"/>
                <a:cs typeface="Roboto Medium"/>
                <a:sym typeface="Roboto Medium"/>
              </a:rPr>
              <a:t>NETI Labs</a:t>
            </a: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. Активно занимался менторством, участвовал в проведении стажерской программы, участвовал в разработке портала </a:t>
            </a:r>
            <a:r>
              <a:rPr lang="en-US" sz="1300" dirty="0">
                <a:latin typeface="Roboto Medium"/>
                <a:ea typeface="Roboto Medium"/>
                <a:cs typeface="Roboto Medium"/>
                <a:sym typeface="Roboto Medium"/>
              </a:rPr>
              <a:t>groxin.ru</a:t>
            </a: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   </a:t>
            </a:r>
            <a:endParaRPr sz="1300" dirty="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8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172" name="Google Shape;172;p38"/>
          <p:cNvSpPr/>
          <p:nvPr/>
        </p:nvSpPr>
        <p:spPr>
          <a:xfrm>
            <a:off x="1138125" y="149130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38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38"/>
          <p:cNvSpPr/>
          <p:nvPr/>
        </p:nvSpPr>
        <p:spPr>
          <a:xfrm>
            <a:off x="1138125" y="318182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MVP</a:t>
            </a:r>
            <a:r>
              <a:rPr lang="ru-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+ демо приложения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38"/>
          <p:cNvSpPr/>
          <p:nvPr/>
        </p:nvSpPr>
        <p:spPr>
          <a:xfrm>
            <a:off x="1138124" y="4255700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6" name="Google Shape;176;p38"/>
          <p:cNvCxnSpPr>
            <a:stCxn id="172" idx="1"/>
            <a:endCxn id="173" idx="1"/>
          </p:cNvCxnSpPr>
          <p:nvPr/>
        </p:nvCxnSpPr>
        <p:spPr>
          <a:xfrm>
            <a:off x="1138125" y="167940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7" name="Google Shape;177;p38"/>
          <p:cNvCxnSpPr>
            <a:cxnSpLocks/>
          </p:cNvCxnSpPr>
          <p:nvPr/>
        </p:nvCxnSpPr>
        <p:spPr>
          <a:xfrm rot="10800000" flipV="1">
            <a:off x="1124969" y="2259592"/>
            <a:ext cx="12700" cy="1123490"/>
          </a:xfrm>
          <a:prstGeom prst="bentConnector3">
            <a:avLst>
              <a:gd name="adj1" fmla="val 18000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38"/>
          <p:cNvCxnSpPr>
            <a:stCxn id="174" idx="1"/>
            <a:endCxn id="175" idx="1"/>
          </p:cNvCxnSpPr>
          <p:nvPr/>
        </p:nvCxnSpPr>
        <p:spPr>
          <a:xfrm rot="10800000" flipV="1">
            <a:off x="1138125" y="3369926"/>
            <a:ext cx="1" cy="1073874"/>
          </a:xfrm>
          <a:prstGeom prst="bentConnector3">
            <a:avLst>
              <a:gd name="adj1" fmla="val 228601000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9" name="Google Shape;179;p38"/>
          <p:cNvCxnSpPr>
            <a:cxnSpLocks/>
          </p:cNvCxnSpPr>
          <p:nvPr/>
        </p:nvCxnSpPr>
        <p:spPr>
          <a:xfrm>
            <a:off x="1150825" y="2250882"/>
            <a:ext cx="600" cy="5268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5" name="Google Shape;174;p38">
            <a:extLst>
              <a:ext uri="{FF2B5EF4-FFF2-40B4-BE49-F238E27FC236}">
                <a16:creationId xmlns:a16="http://schemas.microsoft.com/office/drawing/2014/main" id="{6E4B2DD1-44F4-799A-A518-C700BA5EB8FC}"/>
              </a:ext>
            </a:extLst>
          </p:cNvPr>
          <p:cNvSpPr/>
          <p:nvPr/>
        </p:nvSpPr>
        <p:spPr>
          <a:xfrm>
            <a:off x="1138125" y="2643644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Обследование и проектирование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175;p38">
            <a:extLst>
              <a:ext uri="{FF2B5EF4-FFF2-40B4-BE49-F238E27FC236}">
                <a16:creationId xmlns:a16="http://schemas.microsoft.com/office/drawing/2014/main" id="{C361D13D-569F-F7BE-2281-F8EE37AEBE4A}"/>
              </a:ext>
            </a:extLst>
          </p:cNvPr>
          <p:cNvSpPr/>
          <p:nvPr/>
        </p:nvSpPr>
        <p:spPr>
          <a:xfrm>
            <a:off x="1138124" y="370685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Интеграции (</a:t>
            </a:r>
            <a:r>
              <a:rPr lang="en-US" dirty="0" err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kafka</a:t>
            </a:r>
            <a:r>
              <a:rPr lang="ru-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почта)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" name="Google Shape;179;p38">
            <a:extLst>
              <a:ext uri="{FF2B5EF4-FFF2-40B4-BE49-F238E27FC236}">
                <a16:creationId xmlns:a16="http://schemas.microsoft.com/office/drawing/2014/main" id="{DBC9372F-A819-DB59-DD63-AB612A411A85}"/>
              </a:ext>
            </a:extLst>
          </p:cNvPr>
          <p:cNvCxnSpPr>
            <a:cxnSpLocks/>
          </p:cNvCxnSpPr>
          <p:nvPr/>
        </p:nvCxnSpPr>
        <p:spPr>
          <a:xfrm>
            <a:off x="1144559" y="3383082"/>
            <a:ext cx="600" cy="5268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/>
          <p:nvPr/>
        </p:nvSpPr>
        <p:spPr>
          <a:xfrm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86" name="Google Shape;186;p39"/>
          <p:cNvGraphicFramePr/>
          <p:nvPr>
            <p:extLst>
              <p:ext uri="{D42A27DB-BD31-4B8C-83A1-F6EECF244321}">
                <p14:modId xmlns:p14="http://schemas.microsoft.com/office/powerpoint/2010/main" val="167581225"/>
              </p:ext>
            </p:extLst>
          </p:nvPr>
        </p:nvGraphicFramePr>
        <p:xfrm>
          <a:off x="834773" y="1712043"/>
          <a:ext cx="7224473" cy="3230912"/>
        </p:xfrm>
        <a:graphic>
          <a:graphicData uri="http://schemas.openxmlformats.org/drawingml/2006/table">
            <a:tbl>
              <a:tblPr>
                <a:noFill/>
                <a:tableStyleId>{B1AE46AC-D69D-4DFE-A91C-2B72D68A9D6F}</a:tableStyleId>
              </a:tblPr>
              <a:tblGrid>
                <a:gridCol w="526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981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276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Проанализировать существующие бизнес-процессы в департаменте сопровождения проектов 1С, построить модель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AS-IS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30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Совместно с заказчиком определить модель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TO-BE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230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Разработать  прототип технической архитектуры в нотации С4 +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ER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5244624"/>
                  </a:ext>
                </a:extLst>
              </a:tr>
              <a:tr h="35230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Разработать 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MVP 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модель продукта на базе БСП 3.1</a:t>
                      </a:r>
                      <a:r>
                        <a:rPr lang="en-US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.1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230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Реализовать интеграцию с почтовым ящиком сервис-деска 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8214082"/>
                  </a:ext>
                </a:extLst>
              </a:tr>
              <a:tr h="45614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400" b="0" i="0" u="none" strike="noStrike" cap="none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Реализовать интеграцию с 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Kafka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656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r>
                        <a:rPr lang="ru" sz="14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400" b="0" i="0" u="none" strike="noStrike" cap="none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Выводы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7" name="Google Shape;187;p39"/>
          <p:cNvSpPr/>
          <p:nvPr/>
        </p:nvSpPr>
        <p:spPr>
          <a:xfrm>
            <a:off x="1503260" y="968981"/>
            <a:ext cx="5887500" cy="662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Цель проекта: 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разработать систему маршрутизации обращений на линию технической поддержки в зависимости от компетенций специалистов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Какие технологии использовались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199" name="Google Shape;199;p40"/>
          <p:cNvGraphicFramePr/>
          <p:nvPr>
            <p:extLst>
              <p:ext uri="{D42A27DB-BD31-4B8C-83A1-F6EECF244321}">
                <p14:modId xmlns:p14="http://schemas.microsoft.com/office/powerpoint/2010/main" val="521945574"/>
              </p:ext>
            </p:extLst>
          </p:nvPr>
        </p:nvGraphicFramePr>
        <p:xfrm>
          <a:off x="952500" y="1897775"/>
          <a:ext cx="7239000" cy="2500226"/>
        </p:xfrm>
        <a:graphic>
          <a:graphicData uri="http://schemas.openxmlformats.org/drawingml/2006/table">
            <a:tbl>
              <a:tblPr>
                <a:noFill/>
                <a:tableStyleId>{B1AE46AC-D69D-4DFE-A91C-2B72D68A9D6F}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Проектирование (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  <a:hlinkClick r:id="rId3"/>
                        </a:rPr>
                        <a:t>bpmn.io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плагин 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Plant UML 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для 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Visual Studio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EDT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)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Разработка (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EDT, 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БСП 3.1, шаблон 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Vanessa Bootstrap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)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Интеграция (БСП 3.1. подсистема Органайзер, </a:t>
                      </a: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OpenSource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библиотека </a:t>
                      </a: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librdkafka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)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Сценарное тестирование - 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Vanessa-Automation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>
          <a:extLst>
            <a:ext uri="{FF2B5EF4-FFF2-40B4-BE49-F238E27FC236}">
              <a16:creationId xmlns:a16="http://schemas.microsoft.com/office/drawing/2014/main" id="{B1807125-2D50-74B2-ACE1-89984586B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>
            <a:extLst>
              <a:ext uri="{FF2B5EF4-FFF2-40B4-BE49-F238E27FC236}">
                <a16:creationId xmlns:a16="http://schemas.microsoft.com/office/drawing/2014/main" id="{CE3A8683-15A6-4146-A5DA-E9E9A2668B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AS-IS</a:t>
            </a:r>
            <a:endParaRPr sz="30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024E012-DCB3-469D-7D65-457C77C359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73984"/>
            <a:ext cx="9144000" cy="299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514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>
          <a:extLst>
            <a:ext uri="{FF2B5EF4-FFF2-40B4-BE49-F238E27FC236}">
              <a16:creationId xmlns:a16="http://schemas.microsoft.com/office/drawing/2014/main" id="{D6CC03F7-A036-988D-50EA-D0CD0A36F3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>
            <a:extLst>
              <a:ext uri="{FF2B5EF4-FFF2-40B4-BE49-F238E27FC236}">
                <a16:creationId xmlns:a16="http://schemas.microsoft.com/office/drawing/2014/main" id="{960E8196-EF6A-046C-30A0-0D83C10E333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TO-BE </a:t>
            </a:r>
            <a:r>
              <a:rPr lang="ru-RU" sz="3000" dirty="0"/>
              <a:t>Основной процесс</a:t>
            </a:r>
            <a:endParaRPr sz="3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7DAE26D-B8F2-41A7-0B20-329AB2222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60463"/>
            <a:ext cx="9144000" cy="302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589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>
          <a:extLst>
            <a:ext uri="{FF2B5EF4-FFF2-40B4-BE49-F238E27FC236}">
              <a16:creationId xmlns:a16="http://schemas.microsoft.com/office/drawing/2014/main" id="{B88DBB6C-F110-8870-71A8-3168CD00EA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>
            <a:extLst>
              <a:ext uri="{FF2B5EF4-FFF2-40B4-BE49-F238E27FC236}">
                <a16:creationId xmlns:a16="http://schemas.microsoft.com/office/drawing/2014/main" id="{B91B08EA-45C8-9BC7-240C-5BF05FCD24C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TO-BE </a:t>
            </a:r>
            <a:r>
              <a:rPr lang="ru-RU" sz="3000" dirty="0"/>
              <a:t>Карта знаний</a:t>
            </a:r>
            <a:endParaRPr sz="3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709A662-28C4-AB19-D6CD-1F4E62ACB6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80944"/>
            <a:ext cx="9144000" cy="3181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337269"/>
      </p:ext>
    </p:extLst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537</TotalTime>
  <Words>401</Words>
  <Application>Microsoft Office PowerPoint</Application>
  <PresentationFormat>Экран (16:9)</PresentationFormat>
  <Paragraphs>71</Paragraphs>
  <Slides>22</Slides>
  <Notes>22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22</vt:i4>
      </vt:variant>
    </vt:vector>
  </HeadingPairs>
  <TitlesOfParts>
    <vt:vector size="29" baseType="lpstr">
      <vt:lpstr>Courier New</vt:lpstr>
      <vt:lpstr>Roboto</vt:lpstr>
      <vt:lpstr>Arial</vt:lpstr>
      <vt:lpstr>Roboto Medium</vt:lpstr>
      <vt:lpstr>Светлая тема</vt:lpstr>
      <vt:lpstr>Светлая тема</vt:lpstr>
      <vt:lpstr>Светлая тема</vt:lpstr>
      <vt:lpstr>Презентация PowerPoint</vt:lpstr>
      <vt:lpstr>Меня хорошо видно &amp; слышно?</vt:lpstr>
      <vt:lpstr>Защита проекта Тема: разработка системы маршрутизации обращений на линию технической поддержки в зависимости от компетенций специалистов.   </vt:lpstr>
      <vt:lpstr>План защиты</vt:lpstr>
      <vt:lpstr>Презентация PowerPoint</vt:lpstr>
      <vt:lpstr>Какие технологии использовались </vt:lpstr>
      <vt:lpstr>AS-IS</vt:lpstr>
      <vt:lpstr>TO-BE Основной процесс</vt:lpstr>
      <vt:lpstr>TO-BE Карта знаний</vt:lpstr>
      <vt:lpstr>Схема технической архитектуры C4</vt:lpstr>
      <vt:lpstr>ER схема – подсистема «Персонал»</vt:lpstr>
      <vt:lpstr>ER схема – подсистема «Обращения»</vt:lpstr>
      <vt:lpstr>MVP - форма справочника «Сотрудники»</vt:lpstr>
      <vt:lpstr>Форма обработки «Тестирование»</vt:lpstr>
      <vt:lpstr>MVP - форма документа «Электронное письмо»</vt:lpstr>
      <vt:lpstr>MVP - форма документа «Обращение»</vt:lpstr>
      <vt:lpstr>MVP – автовыгрузка поступивших обращений в брокер Kafka</vt:lpstr>
      <vt:lpstr>Сценарное тестирование - Vanessa</vt:lpstr>
      <vt:lpstr>Выводы https://github.com/orfosit/MyOtusProject</vt:lpstr>
      <vt:lpstr>Презентация PowerPoint</vt:lpstr>
      <vt:lpstr>Спасибо за внимание!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Виталий Васильев</dc:creator>
  <cp:lastModifiedBy>Виталий Васильев</cp:lastModifiedBy>
  <cp:revision>9</cp:revision>
  <dcterms:modified xsi:type="dcterms:W3CDTF">2025-08-08T16:19:17Z</dcterms:modified>
</cp:coreProperties>
</file>